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73175-D48C-4BE5-81AE-D94177588B94}" type="datetimeFigureOut">
              <a:rPr lang="es-CO" smtClean="0"/>
              <a:t>26/03/2014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3330B-8A36-4E73-8679-3DD4D5B33A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74674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73175-D48C-4BE5-81AE-D94177588B94}" type="datetimeFigureOut">
              <a:rPr lang="es-CO" smtClean="0"/>
              <a:t>26/03/2014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3330B-8A36-4E73-8679-3DD4D5B33A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65294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73175-D48C-4BE5-81AE-D94177588B94}" type="datetimeFigureOut">
              <a:rPr lang="es-CO" smtClean="0"/>
              <a:t>26/03/2014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3330B-8A36-4E73-8679-3DD4D5B33A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02796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73175-D48C-4BE5-81AE-D94177588B94}" type="datetimeFigureOut">
              <a:rPr lang="es-CO" smtClean="0"/>
              <a:t>26/03/2014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3330B-8A36-4E73-8679-3DD4D5B33A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87687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73175-D48C-4BE5-81AE-D94177588B94}" type="datetimeFigureOut">
              <a:rPr lang="es-CO" smtClean="0"/>
              <a:t>26/03/2014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3330B-8A36-4E73-8679-3DD4D5B33A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36962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73175-D48C-4BE5-81AE-D94177588B94}" type="datetimeFigureOut">
              <a:rPr lang="es-CO" smtClean="0"/>
              <a:t>26/03/2014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3330B-8A36-4E73-8679-3DD4D5B33A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06285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73175-D48C-4BE5-81AE-D94177588B94}" type="datetimeFigureOut">
              <a:rPr lang="es-CO" smtClean="0"/>
              <a:t>26/03/2014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3330B-8A36-4E73-8679-3DD4D5B33A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98739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73175-D48C-4BE5-81AE-D94177588B94}" type="datetimeFigureOut">
              <a:rPr lang="es-CO" smtClean="0"/>
              <a:t>26/03/2014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3330B-8A36-4E73-8679-3DD4D5B33A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43746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73175-D48C-4BE5-81AE-D94177588B94}" type="datetimeFigureOut">
              <a:rPr lang="es-CO" smtClean="0"/>
              <a:t>26/03/2014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3330B-8A36-4E73-8679-3DD4D5B33A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64780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73175-D48C-4BE5-81AE-D94177588B94}" type="datetimeFigureOut">
              <a:rPr lang="es-CO" smtClean="0"/>
              <a:t>26/03/2014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3330B-8A36-4E73-8679-3DD4D5B33A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54509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73175-D48C-4BE5-81AE-D94177588B94}" type="datetimeFigureOut">
              <a:rPr lang="es-CO" smtClean="0"/>
              <a:t>26/03/2014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3330B-8A36-4E73-8679-3DD4D5B33A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78269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473175-D48C-4BE5-81AE-D94177588B94}" type="datetimeFigureOut">
              <a:rPr lang="es-CO" smtClean="0"/>
              <a:t>26/03/2014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3330B-8A36-4E73-8679-3DD4D5B33A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19704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://windows-8-1.softonic.com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google.com.co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7" Type="http://schemas.openxmlformats.org/officeDocument/2006/relationships/hyperlink" Target="https://www.google.com.co/" TargetMode="Externa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jpg"/><Relationship Id="rId5" Type="http://schemas.openxmlformats.org/officeDocument/2006/relationships/slide" Target="slide6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antivirusya.com/descargasantivirus/top-rank.html" TargetMode="External"/><Relationship Id="rId1" Type="http://schemas.openxmlformats.org/officeDocument/2006/relationships/slideLayout" Target="../slideLayouts/slideLayout7.xml"/><Relationship Id="rId5" Type="http://schemas.openxmlformats.org/officeDocument/2006/relationships/slide" Target="slide2.xml"/><Relationship Id="rId4" Type="http://schemas.openxmlformats.org/officeDocument/2006/relationships/hyperlink" Target="https://www.google.com.co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.co/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hyperlink" Target="http://es.wikipedia.org/wiki/Iconos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www.google.com.co/" TargetMode="External"/><Relationship Id="rId4" Type="http://schemas.openxmlformats.org/officeDocument/2006/relationships/image" Target="../media/image6.jp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alegsa.com.ar/Dic/restaurar.php" TargetMode="External"/><Relationship Id="rId3" Type="http://schemas.openxmlformats.org/officeDocument/2006/relationships/hyperlink" Target="http://www.alegsa.com.ar/Dic/aplicacion.php" TargetMode="External"/><Relationship Id="rId7" Type="http://schemas.openxmlformats.org/officeDocument/2006/relationships/hyperlink" Target="http://www.alegsa.com.ar/Dic/maximizar.php" TargetMode="External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alegsa.com.ar/Dic/minimizar.php" TargetMode="External"/><Relationship Id="rId5" Type="http://schemas.openxmlformats.org/officeDocument/2006/relationships/hyperlink" Target="http://www.alegsa.com.ar/Dic/cerrar.php" TargetMode="External"/><Relationship Id="rId10" Type="http://schemas.openxmlformats.org/officeDocument/2006/relationships/hyperlink" Target="https://www.google.com.co/" TargetMode="External"/><Relationship Id="rId4" Type="http://schemas.openxmlformats.org/officeDocument/2006/relationships/hyperlink" Target="http://www.alegsa.com.ar/Dic/windows.php" TargetMode="External"/><Relationship Id="rId9" Type="http://schemas.openxmlformats.org/officeDocument/2006/relationships/hyperlink" Target="http://www.alegsa.com.ar/Dic/sistema%20de%20ventanas.php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672029" y="275650"/>
            <a:ext cx="532114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WINDOSW  8</a:t>
            </a:r>
            <a:endParaRPr lang="es-ES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1" y="1906073"/>
            <a:ext cx="710588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2400" dirty="0" err="1" smtClean="0">
                <a:latin typeface="Algerian" panose="04020705040A02060702" pitchFamily="82" charset="0"/>
              </a:rPr>
              <a:t>WIndows</a:t>
            </a:r>
            <a:r>
              <a:rPr lang="es-CO" sz="2400" dirty="0" smtClean="0">
                <a:latin typeface="Algerian" panose="04020705040A02060702" pitchFamily="82" charset="0"/>
              </a:rPr>
              <a:t> </a:t>
            </a:r>
            <a:r>
              <a:rPr lang="es-CO" sz="2400" dirty="0">
                <a:latin typeface="Algerian" panose="04020705040A02060702" pitchFamily="82" charset="0"/>
              </a:rPr>
              <a:t>8 sigue sin encontrar su sitio. Ante la llegada inminente del fin de Windows XP, usuarios y empresas están tomando la vía segura y se pasan a </a:t>
            </a:r>
            <a:r>
              <a:rPr lang="es-CO" sz="2400" b="1" dirty="0" err="1">
                <a:latin typeface="Algerian" panose="04020705040A02060702" pitchFamily="82" charset="0"/>
              </a:rPr>
              <a:t>Wïndows</a:t>
            </a:r>
            <a:r>
              <a:rPr lang="es-CO" sz="2400" b="1" dirty="0">
                <a:latin typeface="Algerian" panose="04020705040A02060702" pitchFamily="82" charset="0"/>
              </a:rPr>
              <a:t> 7</a:t>
            </a:r>
            <a:r>
              <a:rPr lang="es-CO" sz="2400" dirty="0">
                <a:latin typeface="Algerian" panose="04020705040A02060702" pitchFamily="82" charset="0"/>
              </a:rPr>
              <a:t>. No es que </a:t>
            </a:r>
            <a:r>
              <a:rPr lang="es-CO" sz="2400" u="sng" dirty="0">
                <a:latin typeface="Algerian" panose="04020705040A02060702" pitchFamily="82" charset="0"/>
                <a:hlinkClick r:id="rId2"/>
              </a:rPr>
              <a:t>Windows 8</a:t>
            </a:r>
            <a:r>
              <a:rPr lang="es-CO" sz="2400" dirty="0">
                <a:latin typeface="Algerian" panose="04020705040A02060702" pitchFamily="82" charset="0"/>
              </a:rPr>
              <a:t> sea menos seguro, pero supone un cambio menos radical para aquellos que están ya demasiado acostumbrados a un sistema operativo de 12 años de edad</a:t>
            </a:r>
            <a:r>
              <a:rPr lang="es-CO" sz="2400" dirty="0" smtClean="0">
                <a:latin typeface="Algerian" panose="04020705040A02060702" pitchFamily="82" charset="0"/>
              </a:rPr>
              <a:t>.</a:t>
            </a:r>
          </a:p>
          <a:p>
            <a:endParaRPr lang="es-CO" dirty="0"/>
          </a:p>
          <a:p>
            <a:endParaRPr lang="es-CO" dirty="0" smtClean="0"/>
          </a:p>
          <a:p>
            <a:endParaRPr lang="es-CO" dirty="0" smtClean="0"/>
          </a:p>
          <a:p>
            <a:endParaRPr lang="es-CO" dirty="0"/>
          </a:p>
          <a:p>
            <a:endParaRPr lang="es-CO" dirty="0"/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4514" y="0"/>
            <a:ext cx="3635567" cy="3360146"/>
          </a:xfrm>
          <a:prstGeom prst="rect">
            <a:avLst/>
          </a:prstGeom>
        </p:spPr>
      </p:pic>
      <p:sp>
        <p:nvSpPr>
          <p:cNvPr id="2" name="CuadroTexto 1"/>
          <p:cNvSpPr txBox="1"/>
          <p:nvPr/>
        </p:nvSpPr>
        <p:spPr>
          <a:xfrm>
            <a:off x="8343801" y="5525037"/>
            <a:ext cx="32969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err="1">
                <a:hlinkClick r:id="rId4"/>
              </a:rPr>
              <a:t>Extraido</a:t>
            </a:r>
            <a:r>
              <a:rPr lang="es-CO" dirty="0">
                <a:hlinkClick r:id="rId4"/>
              </a:rPr>
              <a:t> de: https://www.google.com.co</a:t>
            </a:r>
            <a:endParaRPr lang="es-CO" dirty="0"/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618532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6003632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s-ES" sz="5400" b="1" cap="none" spc="0" dirty="0">
              <a:ln w="12700">
                <a:solidFill>
                  <a:schemeClr val="accent5"/>
                </a:solidFill>
                <a:prstDash val="solid"/>
              </a:ln>
              <a:pattFill prst="ltDnDiag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effectLst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1571214" y="-113455"/>
            <a:ext cx="780414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PARTES FUNDAMENTALES</a:t>
            </a:r>
            <a:endParaRPr lang="es-ES" sz="5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11" name="Marco 10">
            <a:hlinkClick r:id="rId2" action="ppaction://hlinksldjump"/>
          </p:cNvPr>
          <p:cNvSpPr/>
          <p:nvPr/>
        </p:nvSpPr>
        <p:spPr>
          <a:xfrm>
            <a:off x="693668" y="1217499"/>
            <a:ext cx="1755091" cy="91440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ESCRITORIO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12" name="Marco 11">
            <a:hlinkClick r:id="rId3" action="ppaction://hlinksldjump"/>
          </p:cNvPr>
          <p:cNvSpPr/>
          <p:nvPr/>
        </p:nvSpPr>
        <p:spPr>
          <a:xfrm>
            <a:off x="651107" y="2641361"/>
            <a:ext cx="1840211" cy="91440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BARRA</a:t>
            </a:r>
            <a:r>
              <a:rPr lang="es-CO" dirty="0" smtClean="0">
                <a:solidFill>
                  <a:schemeClr val="tx1"/>
                </a:solidFill>
              </a:rPr>
              <a:t> DE TAREAS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13" name="Marco 12">
            <a:hlinkClick r:id="rId4" action="ppaction://hlinksldjump"/>
          </p:cNvPr>
          <p:cNvSpPr/>
          <p:nvPr/>
        </p:nvSpPr>
        <p:spPr>
          <a:xfrm>
            <a:off x="693668" y="4218116"/>
            <a:ext cx="1840210" cy="91440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ICONOS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15" name="Marco 14">
            <a:hlinkClick r:id="rId5" action="ppaction://hlinksldjump"/>
          </p:cNvPr>
          <p:cNvSpPr/>
          <p:nvPr/>
        </p:nvSpPr>
        <p:spPr>
          <a:xfrm>
            <a:off x="693668" y="5540141"/>
            <a:ext cx="1928346" cy="106998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VENTANA</a:t>
            </a:r>
            <a:endParaRPr lang="es-CO" dirty="0">
              <a:solidFill>
                <a:schemeClr val="tx1"/>
              </a:solidFill>
            </a:endParaRPr>
          </a:p>
        </p:txBody>
      </p:sp>
      <p:pic>
        <p:nvPicPr>
          <p:cNvPr id="16" name="Imagen 1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0646" y="1217498"/>
            <a:ext cx="7851354" cy="4797711"/>
          </a:xfrm>
          <a:prstGeom prst="rect">
            <a:avLst/>
          </a:prstGeom>
        </p:spPr>
      </p:pic>
      <p:sp>
        <p:nvSpPr>
          <p:cNvPr id="17" name="CuadroTexto 16"/>
          <p:cNvSpPr txBox="1"/>
          <p:nvPr/>
        </p:nvSpPr>
        <p:spPr>
          <a:xfrm>
            <a:off x="5190186" y="6334699"/>
            <a:ext cx="29402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err="1">
                <a:hlinkClick r:id="rId7"/>
              </a:rPr>
              <a:t>Extraido</a:t>
            </a:r>
            <a:r>
              <a:rPr lang="es-CO" dirty="0">
                <a:hlinkClick r:id="rId7"/>
              </a:rPr>
              <a:t> de: https://www.google.com.co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673462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099135" y="0"/>
            <a:ext cx="44072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EL ESCRITORIO</a:t>
            </a:r>
            <a:endParaRPr lang="es-ES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3415229" y="1663547"/>
            <a:ext cx="4091203" cy="24677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4" name="CuadroTexto 3"/>
          <p:cNvSpPr txBox="1"/>
          <p:nvPr/>
        </p:nvSpPr>
        <p:spPr>
          <a:xfrm>
            <a:off x="5567463" y="1442379"/>
            <a:ext cx="387793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/>
              <a:t>Es el área principal de Windows, que aparece al arrancar el ordenador. Desde ella se accede a todas las herramientas, utilidades y  programas  instalados en el ordenador, mediante iconos de acceso directo, opciones de menú existentes en el botón Inicio de Windows, la  Barra de tareas de Windows ...</a:t>
            </a:r>
          </a:p>
          <a:p>
            <a:r>
              <a:rPr lang="es-CO" dirty="0">
                <a:hlinkClick r:id="rId2"/>
              </a:rPr>
              <a:t>http://www.antivirusya.com/descargasantivirus/top-rank.html</a:t>
            </a:r>
            <a:endParaRPr lang="es-CO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42379"/>
            <a:ext cx="4228029" cy="3209925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5720114" y="5321917"/>
            <a:ext cx="35726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err="1">
                <a:hlinkClick r:id="rId4"/>
              </a:rPr>
              <a:t>E</a:t>
            </a:r>
            <a:r>
              <a:rPr lang="es-CO" dirty="0" err="1" smtClean="0">
                <a:hlinkClick r:id="rId4"/>
              </a:rPr>
              <a:t>xtraido</a:t>
            </a:r>
            <a:r>
              <a:rPr lang="es-CO" dirty="0" smtClean="0">
                <a:hlinkClick r:id="rId4"/>
              </a:rPr>
              <a:t> </a:t>
            </a:r>
            <a:r>
              <a:rPr lang="es-CO" dirty="0">
                <a:hlinkClick r:id="rId4"/>
              </a:rPr>
              <a:t>de: https://www.google.com.co</a:t>
            </a:r>
            <a:endParaRPr lang="es-CO" dirty="0"/>
          </a:p>
          <a:p>
            <a:endParaRPr lang="es-CO" dirty="0"/>
          </a:p>
        </p:txBody>
      </p:sp>
      <p:sp>
        <p:nvSpPr>
          <p:cNvPr id="7" name="Ordenar 6">
            <a:hlinkClick r:id="rId5" action="ppaction://hlinksldjump"/>
          </p:cNvPr>
          <p:cNvSpPr/>
          <p:nvPr/>
        </p:nvSpPr>
        <p:spPr>
          <a:xfrm>
            <a:off x="9749307" y="5782614"/>
            <a:ext cx="1043189" cy="978794"/>
          </a:xfrm>
          <a:prstGeom prst="flowChartSo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99616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761940" y="158033"/>
            <a:ext cx="554440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BARRA DE TAREAS</a:t>
            </a:r>
            <a:endParaRPr lang="es-ES" sz="5400" b="1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1365160" y="4830172"/>
            <a:ext cx="888642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i="1" dirty="0"/>
              <a:t>La mayoría de los usuarios de </a:t>
            </a:r>
            <a:r>
              <a:rPr lang="es-CO" sz="2800" i="1" u="sng" dirty="0"/>
              <a:t>computadoras </a:t>
            </a:r>
            <a:r>
              <a:rPr lang="es-CO" sz="2800" i="1" u="sng" dirty="0" smtClean="0"/>
              <a:t>personales s</a:t>
            </a:r>
            <a:r>
              <a:rPr lang="es-CO" sz="2800" i="1" dirty="0" smtClean="0"/>
              <a:t>utilizan </a:t>
            </a:r>
            <a:r>
              <a:rPr lang="es-CO" sz="2800" i="1" dirty="0"/>
              <a:t>la barra de tareas de Windows de forma regular. Las barras de tareas pueden ser una manera útil de mantenerte organizado al usar y ver múltiples programas en tu computadora.</a:t>
            </a:r>
            <a:endParaRPr lang="es-CO" sz="28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3887" y="1075632"/>
            <a:ext cx="4572000" cy="3429000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90152" y="2897746"/>
            <a:ext cx="328411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err="1">
                <a:hlinkClick r:id="rId3"/>
              </a:rPr>
              <a:t>Extraido</a:t>
            </a:r>
            <a:r>
              <a:rPr lang="es-CO" dirty="0">
                <a:hlinkClick r:id="rId3"/>
              </a:rPr>
              <a:t> de: https://www.google.com.co</a:t>
            </a:r>
            <a:endParaRPr lang="es-CO" dirty="0"/>
          </a:p>
          <a:p>
            <a:endParaRPr lang="es-CO" dirty="0"/>
          </a:p>
        </p:txBody>
      </p:sp>
      <p:sp>
        <p:nvSpPr>
          <p:cNvPr id="7" name="Ordenar 6"/>
          <p:cNvSpPr/>
          <p:nvPr/>
        </p:nvSpPr>
        <p:spPr>
          <a:xfrm>
            <a:off x="11075831" y="5550794"/>
            <a:ext cx="862884" cy="991674"/>
          </a:xfrm>
          <a:prstGeom prst="flowChartSo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9152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4275561" y="-106371"/>
            <a:ext cx="24510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ICONOS</a:t>
            </a:r>
            <a:endParaRPr lang="es-E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4937736" y="1852654"/>
            <a:ext cx="309472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/>
              <a:t>Un icono es una imagen, cuadro o representación; es un signo que sustituye al objeto mediante su significación, representación o por analogía, como en la semiótica. ...</a:t>
            </a:r>
          </a:p>
          <a:p>
            <a:r>
              <a:rPr lang="es-CO" dirty="0">
                <a:hlinkClick r:id="rId2"/>
              </a:rPr>
              <a:t>http://es.wikipedia.org/wiki/Iconos</a:t>
            </a:r>
            <a:endParaRPr lang="es-CO" dirty="0"/>
          </a:p>
          <a:p>
            <a:endParaRPr lang="es-CO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6429"/>
            <a:ext cx="4759287" cy="3117774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0909" y="1586429"/>
            <a:ext cx="3943350" cy="3338112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5486400" y="6117465"/>
            <a:ext cx="44045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err="1">
                <a:hlinkClick r:id="rId5"/>
              </a:rPr>
              <a:t>Extraido</a:t>
            </a:r>
            <a:r>
              <a:rPr lang="es-CO" dirty="0">
                <a:hlinkClick r:id="rId5"/>
              </a:rPr>
              <a:t> de: https://www.google.com.co</a:t>
            </a:r>
            <a:endParaRPr lang="es-CO" dirty="0"/>
          </a:p>
          <a:p>
            <a:endParaRPr lang="es-CO" dirty="0"/>
          </a:p>
        </p:txBody>
      </p:sp>
      <p:sp>
        <p:nvSpPr>
          <p:cNvPr id="7" name="Ordenar 6"/>
          <p:cNvSpPr/>
          <p:nvPr/>
        </p:nvSpPr>
        <p:spPr>
          <a:xfrm>
            <a:off x="10393251" y="5795493"/>
            <a:ext cx="914400" cy="721217"/>
          </a:xfrm>
          <a:prstGeom prst="flowChartSo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19620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4245467" y="80916"/>
            <a:ext cx="29739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VENTANA</a:t>
            </a:r>
            <a:endParaRPr lang="es-ES" sz="5400" b="1" cap="none" spc="0" dirty="0">
              <a:ln/>
              <a:pattFill prst="dkUpDiag">
                <a:fgClr>
                  <a:schemeClr val="bg1">
                    <a:lumMod val="50000"/>
                  </a:schemeClr>
                </a:fgClr>
                <a:bgClr>
                  <a:schemeClr val="tx1">
                    <a:lumMod val="75000"/>
                    <a:lumOff val="25000"/>
                  </a:schemeClr>
                </a:bgClr>
              </a:patt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710" y="2421227"/>
            <a:ext cx="4733098" cy="3322750"/>
          </a:xfrm>
          <a:prstGeom prst="rect">
            <a:avLst/>
          </a:prstGeom>
        </p:spPr>
      </p:pic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325599"/>
              </p:ext>
            </p:extLst>
          </p:nvPr>
        </p:nvGraphicFramePr>
        <p:xfrm>
          <a:off x="90152" y="80916"/>
          <a:ext cx="5434885" cy="7199291"/>
        </p:xfrm>
        <a:graphic>
          <a:graphicData uri="http://schemas.openxmlformats.org/drawingml/2006/table">
            <a:tbl>
              <a:tblPr/>
              <a:tblGrid>
                <a:gridCol w="5434885"/>
              </a:tblGrid>
              <a:tr h="7199291">
                <a:tc>
                  <a:txBody>
                    <a:bodyPr/>
                    <a:lstStyle/>
                    <a:p>
                      <a:r>
                        <a:rPr lang="es-CO" sz="1700" dirty="0" smtClean="0">
                          <a:effectLst/>
                        </a:rPr>
                        <a:t>Una</a:t>
                      </a:r>
                      <a:r>
                        <a:rPr lang="es-CO" sz="1700" dirty="0">
                          <a:effectLst/>
                        </a:rPr>
                        <a:t> </a:t>
                      </a:r>
                      <a:r>
                        <a:rPr lang="es-CO" sz="1700" dirty="0">
                          <a:effectLst/>
                          <a:hlinkClick r:id="rId3"/>
                        </a:rPr>
                        <a:t>aplicación</a:t>
                      </a:r>
                      <a:r>
                        <a:rPr lang="es-CO" sz="1700" dirty="0">
                          <a:effectLst/>
                        </a:rPr>
                        <a:t> suele ejecutarse en una sola ventana. En una pantalla pueden ejecutarse múltiples ventanas. En </a:t>
                      </a:r>
                      <a:r>
                        <a:rPr lang="es-CO" sz="1700" dirty="0">
                          <a:effectLst/>
                          <a:hlinkClick r:id="rId4"/>
                        </a:rPr>
                        <a:t>Windows</a:t>
                      </a:r>
                      <a:r>
                        <a:rPr lang="es-CO" sz="1700" dirty="0">
                          <a:effectLst/>
                        </a:rPr>
                        <a:t> y otros sistemas operativos, una ventana generalmente posee título, botones para </a:t>
                      </a:r>
                      <a:r>
                        <a:rPr lang="es-CO" sz="1700" dirty="0">
                          <a:effectLst/>
                          <a:hlinkClick r:id="rId5"/>
                        </a:rPr>
                        <a:t>cerrarla</a:t>
                      </a:r>
                      <a:r>
                        <a:rPr lang="es-CO" sz="1700" dirty="0">
                          <a:effectLst/>
                        </a:rPr>
                        <a:t>, </a:t>
                      </a:r>
                      <a:r>
                        <a:rPr lang="es-CO" sz="1700" dirty="0">
                          <a:effectLst/>
                          <a:hlinkClick r:id="rId6"/>
                        </a:rPr>
                        <a:t>minimizarla</a:t>
                      </a:r>
                      <a:r>
                        <a:rPr lang="es-CO" sz="1700" dirty="0">
                          <a:effectLst/>
                        </a:rPr>
                        <a:t>, </a:t>
                      </a:r>
                      <a:r>
                        <a:rPr lang="es-CO" sz="1700" dirty="0">
                          <a:effectLst/>
                          <a:hlinkClick r:id="rId7"/>
                        </a:rPr>
                        <a:t>maximizarla</a:t>
                      </a:r>
                      <a:r>
                        <a:rPr lang="es-CO" sz="1700" dirty="0">
                          <a:effectLst/>
                        </a:rPr>
                        <a:t> o </a:t>
                      </a:r>
                      <a:r>
                        <a:rPr lang="es-CO" sz="1700" dirty="0">
                          <a:effectLst/>
                          <a:hlinkClick r:id="rId8"/>
                        </a:rPr>
                        <a:t>restaurarla</a:t>
                      </a:r>
                      <a:r>
                        <a:rPr lang="es-CO" sz="1700" dirty="0">
                          <a:effectLst/>
                        </a:rPr>
                        <a:t> y características para moverla y redimensionarla.</a:t>
                      </a:r>
                      <a:br>
                        <a:rPr lang="es-CO" sz="1700" dirty="0">
                          <a:effectLst/>
                        </a:rPr>
                      </a:br>
                      <a:r>
                        <a:rPr lang="es-CO" sz="1700" dirty="0">
                          <a:effectLst/>
                        </a:rPr>
                        <a:t/>
                      </a:r>
                      <a:br>
                        <a:rPr lang="es-CO" sz="1700" dirty="0">
                          <a:effectLst/>
                        </a:rPr>
                      </a:br>
                      <a:r>
                        <a:rPr lang="es-CO" sz="1700" dirty="0">
                          <a:effectLst/>
                        </a:rPr>
                        <a:t>El sistema que maneja las ventanas es llamado </a:t>
                      </a:r>
                      <a:r>
                        <a:rPr lang="es-CO" sz="1700" dirty="0">
                          <a:effectLst/>
                          <a:hlinkClick r:id="rId9"/>
                        </a:rPr>
                        <a:t>Sistema de </a:t>
                      </a:r>
                      <a:r>
                        <a:rPr lang="es-CO" sz="1700" dirty="0" smtClean="0">
                          <a:effectLst/>
                          <a:hlinkClick r:id="rId9"/>
                        </a:rPr>
                        <a:t>Ventanas</a:t>
                      </a:r>
                      <a:endParaRPr lang="es-CO" sz="1700" dirty="0" smtClean="0">
                        <a:effectLst/>
                      </a:endParaRPr>
                    </a:p>
                    <a:p>
                      <a:endParaRPr lang="es-CO" sz="1700" dirty="0" smtClean="0">
                        <a:effectLst/>
                        <a:hlinkClick r:id="rId10"/>
                      </a:endParaRPr>
                    </a:p>
                    <a:p>
                      <a:endParaRPr lang="es-CO" sz="1700" dirty="0" smtClean="0">
                        <a:effectLst/>
                        <a:hlinkClick r:id="rId1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700" dirty="0" err="1" smtClean="0">
                          <a:effectLst/>
                          <a:hlinkClick r:id="rId10"/>
                        </a:rPr>
                        <a:t>Extraido</a:t>
                      </a:r>
                      <a:r>
                        <a:rPr lang="es-CO" sz="1700" dirty="0" smtClean="0">
                          <a:effectLst/>
                          <a:hlinkClick r:id="rId10"/>
                        </a:rPr>
                        <a:t> de: </a:t>
                      </a:r>
                      <a:r>
                        <a:rPr lang="es-CO" sz="1700" dirty="0" smtClean="0">
                          <a:effectLst/>
                          <a:hlinkClick r:id="rId10"/>
                        </a:rPr>
                        <a:t>https://www.google.com.co</a:t>
                      </a:r>
                      <a:endParaRPr lang="es-CO" sz="1700" dirty="0" smtClean="0">
                        <a:effectLst/>
                      </a:endParaRPr>
                    </a:p>
                    <a:p>
                      <a:endParaRPr lang="es-CO" sz="1700" dirty="0" smtClean="0">
                        <a:effectLst/>
                      </a:endParaRPr>
                    </a:p>
                    <a:p>
                      <a:endParaRPr lang="es-CO" sz="1700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9" name="Ordenar 8"/>
          <p:cNvSpPr/>
          <p:nvPr/>
        </p:nvSpPr>
        <p:spPr>
          <a:xfrm>
            <a:off x="2962141" y="6143223"/>
            <a:ext cx="811369" cy="714777"/>
          </a:xfrm>
          <a:prstGeom prst="flowChartSo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00296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637017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144</Words>
  <Application>Microsoft Office PowerPoint</Application>
  <PresentationFormat>Panorámica</PresentationFormat>
  <Paragraphs>28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Algerian</vt:lpstr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01054-17</dc:creator>
  <cp:lastModifiedBy>01054-17</cp:lastModifiedBy>
  <cp:revision>18</cp:revision>
  <dcterms:created xsi:type="dcterms:W3CDTF">2014-03-21T23:30:09Z</dcterms:created>
  <dcterms:modified xsi:type="dcterms:W3CDTF">2014-03-27T00:23:53Z</dcterms:modified>
</cp:coreProperties>
</file>